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92" r:id="rId6"/>
    <p:sldId id="293" r:id="rId7"/>
    <p:sldId id="257" r:id="rId8"/>
    <p:sldId id="286" r:id="rId9"/>
    <p:sldId id="287" r:id="rId10"/>
    <p:sldId id="288" r:id="rId11"/>
    <p:sldId id="289" r:id="rId12"/>
    <p:sldId id="290" r:id="rId13"/>
    <p:sldId id="291" r:id="rId14"/>
    <p:sldId id="260" r:id="rId15"/>
    <p:sldId id="258" r:id="rId16"/>
    <p:sldId id="294" r:id="rId17"/>
    <p:sldId id="295" r:id="rId18"/>
    <p:sldId id="296" r:id="rId19"/>
    <p:sldId id="299" r:id="rId20"/>
    <p:sldId id="297" r:id="rId21"/>
    <p:sldId id="300" r:id="rId22"/>
    <p:sldId id="298" r:id="rId23"/>
    <p:sldId id="301" r:id="rId24"/>
    <p:sldId id="302" r:id="rId25"/>
    <p:sldId id="303" r:id="rId26"/>
    <p:sldId id="32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26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5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8/8/2024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c17dbf5f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g2c17dbf5ff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g2c17dbf5ff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59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  <p:sldLayoutId id="214748367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7" y="2395728"/>
            <a:ext cx="8139345" cy="1243584"/>
          </a:xfrm>
        </p:spPr>
        <p:txBody>
          <a:bodyPr/>
          <a:lstStyle/>
          <a:p>
            <a:r>
              <a:rPr lang="en-US" dirty="0"/>
              <a:t>Getting to Delivery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blinking, now what?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86E95DE-C8C0-2581-6682-A7AC2A8B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Is it testable?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C1AC66-7C46-BC9C-8E75-8A8BE4F5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pic>
        <p:nvPicPr>
          <p:cNvPr id="3" name="Picture 2" descr="A group of electronic devices&#10;&#10;Description automatically generated">
            <a:extLst>
              <a:ext uri="{FF2B5EF4-FFF2-40B4-BE49-F238E27FC236}">
                <a16:creationId xmlns:a16="http://schemas.microsoft.com/office/drawing/2014/main" id="{0BEDAE47-6835-78C2-DB5C-A9F954BC7C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958" r="-1" b="6379"/>
          <a:stretch/>
        </p:blipFill>
        <p:spPr>
          <a:xfrm>
            <a:off x="4110087" y="1444649"/>
            <a:ext cx="7548513" cy="4579079"/>
          </a:xfrm>
          <a:prstGeom prst="rect">
            <a:avLst/>
          </a:prstGeom>
          <a:noFill/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05B6419-FC6A-31EB-DD39-EF9475953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>
            <a:normAutofit/>
          </a:bodyPr>
          <a:lstStyle/>
          <a:p>
            <a:r>
              <a:rPr lang="en-US" dirty="0"/>
              <a:t>If a badge has an issue, can you poke at it to fix it?</a:t>
            </a:r>
          </a:p>
          <a:p>
            <a:r>
              <a:rPr lang="en-US" dirty="0"/>
              <a:t>Can you create software smart enough to test the device?</a:t>
            </a:r>
          </a:p>
          <a:p>
            <a:r>
              <a:rPr lang="en-US" dirty="0"/>
              <a:t>Consider adding a test mode to a bootloader</a:t>
            </a:r>
          </a:p>
          <a:p>
            <a:r>
              <a:rPr lang="en-US" dirty="0"/>
              <a:t>What if you need to hand solder a part, can you reach the pads?</a:t>
            </a:r>
          </a:p>
        </p:txBody>
      </p:sp>
    </p:spTree>
    <p:extLst>
      <p:ext uri="{BB962C8B-B14F-4D97-AF65-F5344CB8AC3E}">
        <p14:creationId xmlns:p14="http://schemas.microsoft.com/office/powerpoint/2010/main" val="4133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Planning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really need 1000 units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Planning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608" y="2277188"/>
            <a:ext cx="9982200" cy="4093243"/>
          </a:xfrm>
        </p:spPr>
        <p:txBody>
          <a:bodyPr/>
          <a:lstStyle/>
          <a:p>
            <a:r>
              <a:rPr lang="en-US" sz="2400" dirty="0"/>
              <a:t>How many badges do you plan to build?</a:t>
            </a:r>
          </a:p>
          <a:p>
            <a:pPr lvl="1"/>
            <a:r>
              <a:rPr lang="en-US" sz="2400" dirty="0"/>
              <a:t>Economies of scale sometimes gives you things like 50 is $100 but 75 is $110</a:t>
            </a:r>
          </a:p>
          <a:p>
            <a:pPr lvl="1"/>
            <a:r>
              <a:rPr lang="en-US" sz="2400" dirty="0"/>
              <a:t>Is there a market for all these badges?</a:t>
            </a:r>
          </a:p>
          <a:p>
            <a:endParaRPr lang="en-US" sz="2400" dirty="0"/>
          </a:p>
          <a:p>
            <a:r>
              <a:rPr lang="en-US" sz="2400" dirty="0"/>
              <a:t>How much work are you planning to do yourself?</a:t>
            </a:r>
          </a:p>
          <a:p>
            <a:pPr lvl="1"/>
            <a:r>
              <a:rPr lang="en-US" sz="2400" dirty="0"/>
              <a:t>Math time – if it takes you 30 minutes to build one badge, and Defcon is in a week, can you really make it happen?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Don’t spend the con in your hotel room desperately trying to finish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321FA2-9EA0-703B-1937-B197A3BF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Quantity Selector</a:t>
            </a:r>
          </a:p>
        </p:txBody>
      </p:sp>
      <p:pic>
        <p:nvPicPr>
          <p:cNvPr id="17" name="Picture Placeholder 16" descr="A bowl of fruit on a table&#10;&#10;Description automatically generated">
            <a:extLst>
              <a:ext uri="{FF2B5EF4-FFF2-40B4-BE49-F238E27FC236}">
                <a16:creationId xmlns:a16="http://schemas.microsoft.com/office/drawing/2014/main" id="{366A5D23-EAF8-D563-355C-B922A156AB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19" name="Picture Placeholder 18" descr="A bowl of fruit on a table&#10;&#10;Description automatically generated">
            <a:extLst>
              <a:ext uri="{FF2B5EF4-FFF2-40B4-BE49-F238E27FC236}">
                <a16:creationId xmlns:a16="http://schemas.microsoft.com/office/drawing/2014/main" id="{3D5BD10E-DA71-ADC3-6ECF-FE3FC8A9421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3" b="63"/>
          <a:stretch>
            <a:fillRect/>
          </a:stretch>
        </p:blipFill>
        <p:spPr/>
      </p:pic>
      <p:pic>
        <p:nvPicPr>
          <p:cNvPr id="21" name="Picture Placeholder 20" descr="A bowl of fruit on a table&#10;&#10;Description automatically generated">
            <a:extLst>
              <a:ext uri="{FF2B5EF4-FFF2-40B4-BE49-F238E27FC236}">
                <a16:creationId xmlns:a16="http://schemas.microsoft.com/office/drawing/2014/main" id="{E09582F6-72E2-ABA2-901F-9506A46D929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5DAB76-805F-C441-071B-9E58C04886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&lt;50</a:t>
            </a:r>
          </a:p>
          <a:p>
            <a:r>
              <a:rPr lang="en-US" dirty="0"/>
              <a:t>Easy to build at home</a:t>
            </a:r>
          </a:p>
          <a:p>
            <a:r>
              <a:rPr lang="en-US" dirty="0"/>
              <a:t>Costly to have made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FD8E7-EED3-74BC-18DD-10575FF8FA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75-200</a:t>
            </a:r>
          </a:p>
          <a:p>
            <a:r>
              <a:rPr lang="en-US" dirty="0"/>
              <a:t>You hate having free time</a:t>
            </a:r>
          </a:p>
          <a:p>
            <a:r>
              <a:rPr lang="en-US" dirty="0"/>
              <a:t>Paying for assembly might be a good idea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665AEB-AE4C-62C3-4FC6-9614C0144E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200+</a:t>
            </a:r>
          </a:p>
          <a:p>
            <a:r>
              <a:rPr lang="en-US" dirty="0"/>
              <a:t>I hope you have some friends you can sucker</a:t>
            </a:r>
          </a:p>
          <a:p>
            <a:r>
              <a:rPr lang="en-US" dirty="0"/>
              <a:t>Really, consider paying for assembly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6CE87-2A3B-15C2-A36B-3F2B771B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74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5124657-6DE4-E9CE-8439-375F818F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Labor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D90C1FC-2E15-5A79-144B-2ED935A3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BB113C8-4AA3-53FF-AA89-351AE29B41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amount of the badge build will have to be done by you or your team</a:t>
            </a:r>
          </a:p>
          <a:p>
            <a:pPr marL="0" indent="0">
              <a:buNone/>
            </a:pPr>
            <a:r>
              <a:rPr lang="en-US" dirty="0"/>
              <a:t>Consider what this looks like</a:t>
            </a:r>
          </a:p>
          <a:p>
            <a:pPr marL="0" indent="0">
              <a:buNone/>
            </a:pPr>
            <a:r>
              <a:rPr lang="en-US" dirty="0"/>
              <a:t>Organization is the key to keep this from becoming hell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EC7407D-810D-247E-9314-0DB047256A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Final Assembly</a:t>
            </a:r>
          </a:p>
          <a:p>
            <a:r>
              <a:rPr lang="en-US" dirty="0"/>
              <a:t>Stuffing Bags/Boxes</a:t>
            </a:r>
          </a:p>
          <a:p>
            <a:r>
              <a:rPr lang="en-US" dirty="0"/>
              <a:t>Labeling</a:t>
            </a:r>
          </a:p>
        </p:txBody>
      </p:sp>
    </p:spTree>
    <p:extLst>
      <p:ext uri="{BB962C8B-B14F-4D97-AF65-F5344CB8AC3E}">
        <p14:creationId xmlns:p14="http://schemas.microsoft.com/office/powerpoint/2010/main" val="408402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252DB8-A8C1-0674-02DA-BF1DFB71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Runs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668C6-AC95-A2AC-0699-2DF52C7F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F79E1E-7AAF-FFCC-6218-3FE1C4A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9004300" cy="4093243"/>
          </a:xfrm>
        </p:spPr>
        <p:txBody>
          <a:bodyPr/>
          <a:lstStyle/>
          <a:p>
            <a:r>
              <a:rPr lang="en-US" sz="1800" dirty="0"/>
              <a:t>Are you organized?</a:t>
            </a:r>
          </a:p>
          <a:p>
            <a:pPr lvl="1"/>
            <a:r>
              <a:rPr lang="en-US" sz="1800" dirty="0"/>
              <a:t>Buy some bins</a:t>
            </a:r>
          </a:p>
          <a:p>
            <a:pPr lvl="1"/>
            <a:r>
              <a:rPr lang="en-US" sz="1800" dirty="0"/>
              <a:t>Clean up some space for your assembly line</a:t>
            </a:r>
          </a:p>
          <a:p>
            <a:pPr lvl="1"/>
            <a:endParaRPr lang="en-US" sz="1800" dirty="0"/>
          </a:p>
          <a:p>
            <a:r>
              <a:rPr lang="en-US" sz="1800" dirty="0"/>
              <a:t>Do you have good tools?</a:t>
            </a:r>
          </a:p>
          <a:p>
            <a:pPr lvl="1"/>
            <a:r>
              <a:rPr lang="en-US" sz="1800" dirty="0"/>
              <a:t>A crappy iron doesn’t get better 100 badges in</a:t>
            </a:r>
          </a:p>
          <a:p>
            <a:pPr lvl="1"/>
            <a:r>
              <a:rPr lang="en-US" sz="1800" dirty="0"/>
              <a:t>Consider getting specialty tools to make your life easier</a:t>
            </a:r>
          </a:p>
          <a:p>
            <a:pPr lvl="1"/>
            <a:endParaRPr lang="en-US" sz="1800" dirty="0"/>
          </a:p>
          <a:p>
            <a:r>
              <a:rPr lang="en-US" sz="1800" dirty="0"/>
              <a:t>Do you have good materials?</a:t>
            </a:r>
          </a:p>
          <a:p>
            <a:pPr lvl="1"/>
            <a:r>
              <a:rPr lang="en-US" sz="1800" dirty="0"/>
              <a:t>Fresh solder paste?</a:t>
            </a:r>
          </a:p>
          <a:p>
            <a:pPr lvl="1"/>
            <a:r>
              <a:rPr lang="en-US" sz="1800" dirty="0"/>
              <a:t>Labeled parts in the right quantity?</a:t>
            </a:r>
          </a:p>
        </p:txBody>
      </p:sp>
    </p:spTree>
    <p:extLst>
      <p:ext uri="{BB962C8B-B14F-4D97-AF65-F5344CB8AC3E}">
        <p14:creationId xmlns:p14="http://schemas.microsoft.com/office/powerpoint/2010/main" val="388350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252DB8-A8C1-0674-02DA-BF1DFB71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Runs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668C6-AC95-A2AC-0699-2DF52C7F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F79E1E-7AAF-FFCC-6218-3FE1C4A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9004300" cy="4093243"/>
          </a:xfrm>
        </p:spPr>
        <p:txBody>
          <a:bodyPr/>
          <a:lstStyle/>
          <a:p>
            <a:r>
              <a:rPr lang="en-US" sz="1800" dirty="0"/>
              <a:t>Aim for gating items</a:t>
            </a:r>
          </a:p>
          <a:p>
            <a:pPr lvl="1"/>
            <a:r>
              <a:rPr lang="en-US" sz="1600" dirty="0"/>
              <a:t>Solder all the boards</a:t>
            </a:r>
          </a:p>
          <a:p>
            <a:pPr lvl="1"/>
            <a:r>
              <a:rPr lang="en-US" sz="1600" dirty="0"/>
              <a:t>Test all the boards</a:t>
            </a:r>
          </a:p>
          <a:p>
            <a:pPr lvl="1"/>
            <a:r>
              <a:rPr lang="en-US" sz="1600" dirty="0"/>
              <a:t>Assemble all the boards</a:t>
            </a:r>
          </a:p>
          <a:p>
            <a:pPr lvl="1"/>
            <a:endParaRPr lang="en-US" sz="1600" dirty="0"/>
          </a:p>
          <a:p>
            <a:r>
              <a:rPr lang="en-US" sz="1800" dirty="0"/>
              <a:t>It’s easier to not make mistakes if you do the same thing 100 times</a:t>
            </a:r>
          </a:p>
          <a:p>
            <a:endParaRPr lang="en-US" sz="1800" dirty="0"/>
          </a:p>
          <a:p>
            <a:r>
              <a:rPr lang="en-US" sz="1800" dirty="0"/>
              <a:t>Reward yourself when you complete gates</a:t>
            </a:r>
          </a:p>
          <a:p>
            <a:pPr lvl="1"/>
            <a:r>
              <a:rPr lang="en-US" sz="1600" dirty="0"/>
              <a:t>Afternoon off</a:t>
            </a:r>
          </a:p>
          <a:p>
            <a:pPr lvl="1"/>
            <a:r>
              <a:rPr lang="en-US" sz="1600" dirty="0"/>
              <a:t>Go watch a movie</a:t>
            </a:r>
          </a:p>
          <a:p>
            <a:pPr lvl="1"/>
            <a:r>
              <a:rPr lang="en-US" sz="1600" dirty="0"/>
              <a:t>Get some sleep (!)</a:t>
            </a:r>
          </a:p>
        </p:txBody>
      </p:sp>
    </p:spTree>
    <p:extLst>
      <p:ext uri="{BB962C8B-B14F-4D97-AF65-F5344CB8AC3E}">
        <p14:creationId xmlns:p14="http://schemas.microsoft.com/office/powerpoint/2010/main" val="169145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693B-1AFF-D507-F757-1264EA7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Runs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F6F8B-5D3F-28C3-1C86-AB573AA7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5E191-6A3B-EE3C-B19E-D76623193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Find some friends or a local hacker group</a:t>
            </a:r>
          </a:p>
          <a:p>
            <a:pPr lvl="1"/>
            <a:r>
              <a:rPr lang="en-US" sz="1800" dirty="0"/>
              <a:t>Organization is key</a:t>
            </a:r>
          </a:p>
          <a:p>
            <a:pPr lvl="1"/>
            <a:r>
              <a:rPr lang="en-US" sz="1800" dirty="0"/>
              <a:t>Everyone gets a small job and hands to the next person</a:t>
            </a:r>
          </a:p>
          <a:p>
            <a:pPr lvl="1"/>
            <a:endParaRPr lang="en-US" sz="1800" dirty="0"/>
          </a:p>
          <a:p>
            <a:r>
              <a:rPr lang="en-US" sz="1800" dirty="0"/>
              <a:t>Try to have build days that get as much done as possible</a:t>
            </a:r>
          </a:p>
          <a:p>
            <a:pPr lvl="1"/>
            <a:r>
              <a:rPr lang="en-US" sz="1800" dirty="0"/>
              <a:t>Easier to get the gang together for a long assembly rather than consistently getting a large group together</a:t>
            </a:r>
          </a:p>
          <a:p>
            <a:pPr lvl="1"/>
            <a:endParaRPr lang="en-US" sz="1800" dirty="0"/>
          </a:p>
          <a:p>
            <a:r>
              <a:rPr lang="en-US" sz="1800" dirty="0"/>
              <a:t>Make sure your workers have incentives</a:t>
            </a:r>
          </a:p>
          <a:p>
            <a:pPr lvl="1"/>
            <a:r>
              <a:rPr lang="en-US" sz="1800" dirty="0"/>
              <a:t>I mean, if you want to do this again with your friends</a:t>
            </a:r>
          </a:p>
          <a:p>
            <a:pPr lvl="1"/>
            <a:r>
              <a:rPr lang="en-US" sz="1800" dirty="0"/>
              <a:t>Food is always welcome</a:t>
            </a:r>
          </a:p>
        </p:txBody>
      </p:sp>
    </p:spTree>
    <p:extLst>
      <p:ext uri="{BB962C8B-B14F-4D97-AF65-F5344CB8AC3E}">
        <p14:creationId xmlns:p14="http://schemas.microsoft.com/office/powerpoint/2010/main" val="259846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693B-1AFF-D507-F757-1264EA70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Runs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F6F8B-5D3F-28C3-1C86-AB573AA7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5E191-6A3B-EE3C-B19E-D76623193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7857067" cy="4093243"/>
          </a:xfrm>
        </p:spPr>
        <p:txBody>
          <a:bodyPr/>
          <a:lstStyle/>
          <a:p>
            <a:r>
              <a:rPr lang="en-US" sz="1800" dirty="0"/>
              <a:t>Find cost effective ways to get your vendors to do work for you</a:t>
            </a:r>
          </a:p>
          <a:p>
            <a:pPr lvl="1"/>
            <a:r>
              <a:rPr lang="en-US" sz="1600" dirty="0"/>
              <a:t>Maybe that PCBA service isn’t so expensive</a:t>
            </a:r>
          </a:p>
          <a:p>
            <a:pPr lvl="1"/>
            <a:endParaRPr lang="en-US" sz="1600" dirty="0"/>
          </a:p>
          <a:p>
            <a:r>
              <a:rPr lang="en-US" sz="1800" dirty="0"/>
              <a:t>Be mindful of shipping and lead times</a:t>
            </a:r>
          </a:p>
        </p:txBody>
      </p:sp>
    </p:spTree>
    <p:extLst>
      <p:ext uri="{BB962C8B-B14F-4D97-AF65-F5344CB8AC3E}">
        <p14:creationId xmlns:p14="http://schemas.microsoft.com/office/powerpoint/2010/main" val="226893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497E-D23F-239B-01BD-9C513D33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Runs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D26AD-B1B1-35C9-B4D0-9858FFB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2DF04-8D45-C018-D6CA-104D74960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Try to covert money into time</a:t>
            </a:r>
          </a:p>
          <a:p>
            <a:pPr lvl="1"/>
            <a:r>
              <a:rPr lang="en-US" sz="2000" dirty="0"/>
              <a:t>How much can your board house do for you?</a:t>
            </a:r>
          </a:p>
          <a:p>
            <a:pPr lvl="1"/>
            <a:endParaRPr lang="en-US" sz="2000" dirty="0"/>
          </a:p>
          <a:p>
            <a:r>
              <a:rPr lang="en-US" sz="2000" dirty="0"/>
              <a:t>You’re still going to need some friends</a:t>
            </a:r>
          </a:p>
          <a:p>
            <a:endParaRPr lang="en-US" sz="2000" dirty="0"/>
          </a:p>
          <a:p>
            <a:r>
              <a:rPr lang="en-US" sz="2000" dirty="0"/>
              <a:t>Consider how much space parts will take up</a:t>
            </a:r>
          </a:p>
          <a:p>
            <a:endParaRPr lang="en-US" sz="2000" dirty="0"/>
          </a:p>
          <a:p>
            <a:r>
              <a:rPr lang="en-US" sz="2000" dirty="0"/>
              <a:t>Have staging areas for all the boxes that is out of the way</a:t>
            </a:r>
          </a:p>
        </p:txBody>
      </p:sp>
    </p:spTree>
    <p:extLst>
      <p:ext uri="{BB962C8B-B14F-4D97-AF65-F5344CB8AC3E}">
        <p14:creationId xmlns:p14="http://schemas.microsoft.com/office/powerpoint/2010/main" val="357608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g2c17dbf5ff3_0_1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2073" y="447"/>
            <a:ext cx="6819864" cy="685710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2c17dbf5ff3_0_12"/>
          <p:cNvSpPr/>
          <p:nvPr/>
        </p:nvSpPr>
        <p:spPr>
          <a:xfrm>
            <a:off x="11683939" y="5257562"/>
            <a:ext cx="507984" cy="159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39" name="Google Shape;39;g2c17dbf5ff3_0_12"/>
          <p:cNvSpPr/>
          <p:nvPr/>
        </p:nvSpPr>
        <p:spPr>
          <a:xfrm>
            <a:off x="909940" y="3214449"/>
            <a:ext cx="5380578" cy="131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I’m hamster</a:t>
            </a:r>
          </a:p>
          <a:p>
            <a:pPr algn="ctr">
              <a:buClr>
                <a:srgbClr val="FFFFFF"/>
              </a:buClr>
              <a:buSzPts val="3200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  <a:p>
            <a:pPr algn="ctr">
              <a:buClr>
                <a:srgbClr val="FFFFFF"/>
              </a:buClr>
              <a:buSzPts val="3200"/>
            </a:pPr>
            <a:r>
              <a:rPr lang="en-US" sz="2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electronics and con badge nerd</a:t>
            </a:r>
          </a:p>
        </p:txBody>
      </p:sp>
      <p:pic>
        <p:nvPicPr>
          <p:cNvPr id="11" name="Picture 10" descr="A person wearing a garment&#10;&#10;Description automatically generated">
            <a:extLst>
              <a:ext uri="{FF2B5EF4-FFF2-40B4-BE49-F238E27FC236}">
                <a16:creationId xmlns:a16="http://schemas.microsoft.com/office/drawing/2014/main" id="{6BE649A9-37C0-6BE2-3799-E129577EC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06" y="101715"/>
            <a:ext cx="4990927" cy="6654570"/>
          </a:xfrm>
          <a:prstGeom prst="rect">
            <a:avLst/>
          </a:prstGeom>
        </p:spPr>
      </p:pic>
      <p:sp>
        <p:nvSpPr>
          <p:cNvPr id="12" name="Google Shape;39;g2c17dbf5ff3_0_12">
            <a:extLst>
              <a:ext uri="{FF2B5EF4-FFF2-40B4-BE49-F238E27FC236}">
                <a16:creationId xmlns:a16="http://schemas.microsoft.com/office/drawing/2014/main" id="{C6BB6A68-3CA8-D2B2-2B79-CF5E737E3F6E}"/>
              </a:ext>
            </a:extLst>
          </p:cNvPr>
          <p:cNvSpPr/>
          <p:nvPr/>
        </p:nvSpPr>
        <p:spPr>
          <a:xfrm>
            <a:off x="8017963" y="5771845"/>
            <a:ext cx="3699904" cy="28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r>
              <a:rPr lang="en-US" sz="14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yes I’m glad girl scout cookie season is over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01F63-7977-7F5B-B6BB-0696D49FC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394704"/>
            <a:ext cx="462850" cy="4628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497E-D23F-239B-01BD-9C513D33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Runs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D26AD-B1B1-35C9-B4D0-9858FFB3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2DF04-8D45-C018-D6CA-104D74960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Tons of parts are overwhelming</a:t>
            </a:r>
          </a:p>
          <a:p>
            <a:pPr lvl="1"/>
            <a:r>
              <a:rPr lang="en-US" sz="1800" dirty="0"/>
              <a:t>Organization continues to be key</a:t>
            </a:r>
          </a:p>
          <a:p>
            <a:pPr lvl="1"/>
            <a:endParaRPr lang="en-US" sz="1800" dirty="0"/>
          </a:p>
          <a:p>
            <a:r>
              <a:rPr lang="en-US" sz="2000" dirty="0"/>
              <a:t>How are you going to handle the assembled items?</a:t>
            </a:r>
          </a:p>
        </p:txBody>
      </p:sp>
    </p:spTree>
    <p:extLst>
      <p:ext uri="{BB962C8B-B14F-4D97-AF65-F5344CB8AC3E}">
        <p14:creationId xmlns:p14="http://schemas.microsoft.com/office/powerpoint/2010/main" val="3489196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Vendors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China says delay one day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5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CB9BC9-C7F2-0B56-F5B0-EE9ECAFE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Good Vendor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33490-DE9E-05BB-E6CD-6E17AD208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8C8EC-DAB7-D86B-AB75-63413DA1C127}"/>
              </a:ext>
            </a:extLst>
          </p:cNvPr>
          <p:cNvSpPr txBox="1"/>
          <p:nvPr/>
        </p:nvSpPr>
        <p:spPr>
          <a:xfrm>
            <a:off x="1104900" y="2849033"/>
            <a:ext cx="998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Does your vendor have good documentation on what they can deliver?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Is it clear what you need to provide to get a good product from them?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Did you design for manufacturing?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Do their support lines lead to humans?</a:t>
            </a:r>
          </a:p>
        </p:txBody>
      </p:sp>
    </p:spTree>
    <p:extLst>
      <p:ext uri="{BB962C8B-B14F-4D97-AF65-F5344CB8AC3E}">
        <p14:creationId xmlns:p14="http://schemas.microsoft.com/office/powerpoint/2010/main" val="527963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232FF68-86A9-298E-F642-8CC163B4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Design for Manufacturing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1218D-AC9E-B317-6F98-93609D5D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053E4D-79A4-38BC-3F41-584427EA3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r>
              <a:rPr lang="en-US" dirty="0"/>
              <a:t>Use resources from your vendor to determine file formats</a:t>
            </a:r>
          </a:p>
          <a:p>
            <a:r>
              <a:rPr lang="en-US" dirty="0"/>
              <a:t>Make sure you are designing within their capabilities</a:t>
            </a:r>
          </a:p>
          <a:p>
            <a:r>
              <a:rPr lang="en-US" dirty="0"/>
              <a:t>If it’s ‘wacky’ don’t expect it to be manufacturable for cheap</a:t>
            </a:r>
          </a:p>
        </p:txBody>
      </p:sp>
      <p:pic>
        <p:nvPicPr>
          <p:cNvPr id="9" name="Picture Placeholder 8" descr="A cat holding a checklist&#10;&#10;Description automatically generated">
            <a:extLst>
              <a:ext uri="{FF2B5EF4-FFF2-40B4-BE49-F238E27FC236}">
                <a16:creationId xmlns:a16="http://schemas.microsoft.com/office/drawing/2014/main" id="{2CD958A7-7581-DEDA-D5F4-3F4C85C012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0130" r="-1" b="-1"/>
          <a:stretch/>
        </p:blipFill>
        <p:spPr>
          <a:xfrm>
            <a:off x="6474163" y="1517715"/>
            <a:ext cx="5184437" cy="4659248"/>
          </a:xfrm>
          <a:noFill/>
        </p:spPr>
      </p:pic>
    </p:spTree>
    <p:extLst>
      <p:ext uri="{BB962C8B-B14F-4D97-AF65-F5344CB8AC3E}">
        <p14:creationId xmlns:p14="http://schemas.microsoft.com/office/powerpoint/2010/main" val="256703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232FF68-86A9-298E-F642-8CC163B4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Delays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053E4D-79A4-38BC-3F41-584427EA31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>
            <a:normAutofit/>
          </a:bodyPr>
          <a:lstStyle/>
          <a:p>
            <a:r>
              <a:rPr lang="en-US" sz="2000" dirty="0"/>
              <a:t>Prepare for the unexpected</a:t>
            </a:r>
          </a:p>
          <a:p>
            <a:r>
              <a:rPr lang="en-US" sz="2000" dirty="0"/>
              <a:t>What happens if your vendor does not deliver on time?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1218D-AC9E-B317-6F98-93609D5D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24</a:t>
            </a:fld>
            <a:endParaRPr lang="en-US" noProof="0"/>
          </a:p>
        </p:txBody>
      </p:sp>
      <p:pic>
        <p:nvPicPr>
          <p:cNvPr id="12" name="Picture Placeholder 11" descr="A large group of trucks on a highway&#10;&#10;Description automatically generated">
            <a:extLst>
              <a:ext uri="{FF2B5EF4-FFF2-40B4-BE49-F238E27FC236}">
                <a16:creationId xmlns:a16="http://schemas.microsoft.com/office/drawing/2014/main" id="{6E77CAD9-8D0B-95A6-C461-BAAB3B27C46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33597" b="33597"/>
          <a:stretch/>
        </p:blipFill>
        <p:spPr>
          <a:xfrm>
            <a:off x="-2" y="1352575"/>
            <a:ext cx="12192002" cy="2289897"/>
          </a:xfrm>
          <a:noFill/>
        </p:spPr>
      </p:pic>
    </p:spTree>
    <p:extLst>
      <p:ext uri="{BB962C8B-B14F-4D97-AF65-F5344CB8AC3E}">
        <p14:creationId xmlns:p14="http://schemas.microsoft.com/office/powerpoint/2010/main" val="3607075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4C54-319A-BFD9-F9B3-9023B4450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EFCBA8-7594-A580-6F16-22357AB2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25</a:t>
            </a:fld>
            <a:endParaRPr lang="en-US" noProof="0"/>
          </a:p>
        </p:txBody>
      </p:sp>
      <p:pic>
        <p:nvPicPr>
          <p:cNvPr id="9" name="Picture Placeholder 8" descr="A large table with many electronic components&#10;&#10;Description automatically generated">
            <a:extLst>
              <a:ext uri="{FF2B5EF4-FFF2-40B4-BE49-F238E27FC236}">
                <a16:creationId xmlns:a16="http://schemas.microsoft.com/office/drawing/2014/main" id="{F7DB2879-6871-125B-F791-183AE9C43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0130" r="-1" b="-1"/>
          <a:stretch/>
        </p:blipFill>
        <p:spPr>
          <a:xfrm>
            <a:off x="443365" y="1517715"/>
            <a:ext cx="5184437" cy="4659248"/>
          </a:xfr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AC1F5-C0FB-6197-259F-9C0B09606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/>
          <a:p>
            <a:r>
              <a:rPr lang="en-US" dirty="0"/>
              <a:t>What happens if your vendors deliver bad quality?</a:t>
            </a:r>
          </a:p>
          <a:p>
            <a:r>
              <a:rPr lang="en-US" dirty="0"/>
              <a:t>Can you fix it, or recover?</a:t>
            </a:r>
          </a:p>
        </p:txBody>
      </p:sp>
    </p:spTree>
    <p:extLst>
      <p:ext uri="{BB962C8B-B14F-4D97-AF65-F5344CB8AC3E}">
        <p14:creationId xmlns:p14="http://schemas.microsoft.com/office/powerpoint/2010/main" val="2027316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7D5158-3C24-81FD-6ED7-E4E8DFFE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Sourcing Options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FE2709-F740-8844-D8D2-BF2851854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sz="1600" b="1" dirty="0"/>
              <a:t>Let the factory source the parts</a:t>
            </a:r>
          </a:p>
          <a:p>
            <a:r>
              <a:rPr lang="en-US" sz="1600" dirty="0"/>
              <a:t>Quality could be questionable</a:t>
            </a:r>
          </a:p>
          <a:p>
            <a:r>
              <a:rPr lang="en-US" sz="1600" dirty="0"/>
              <a:t>Likely best bet for getting the parts on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C6FD2-8BC9-1856-41C6-6C7307E6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12" name="Picture Placeholder 11" descr="A long room with shelves of objects&#10;&#10;Description automatically generated with medium confidence">
            <a:extLst>
              <a:ext uri="{FF2B5EF4-FFF2-40B4-BE49-F238E27FC236}">
                <a16:creationId xmlns:a16="http://schemas.microsoft.com/office/drawing/2014/main" id="{0BA8AAF2-2558-C556-CC6E-9FB756CE408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33571" b="33571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CED94E-4D54-CCE9-26E6-79E904D9F2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sz="1600" b="1" dirty="0"/>
              <a:t>Send the factory the parts</a:t>
            </a:r>
          </a:p>
          <a:p>
            <a:r>
              <a:rPr lang="en-US" sz="1600" dirty="0"/>
              <a:t>Shipping can be a pain</a:t>
            </a:r>
          </a:p>
          <a:p>
            <a:r>
              <a:rPr lang="en-US" sz="1600" dirty="0"/>
              <a:t>Factory might not be setup to work with your parts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7B24D0-35D6-308E-D7D5-8F0F71B515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sz="1600" b="1" dirty="0"/>
              <a:t>Some combination</a:t>
            </a:r>
          </a:p>
          <a:p>
            <a:r>
              <a:rPr lang="en-US" sz="1600" dirty="0"/>
              <a:t>You may end up having to stuff some parts yourself</a:t>
            </a:r>
          </a:p>
        </p:txBody>
      </p:sp>
    </p:spTree>
    <p:extLst>
      <p:ext uri="{BB962C8B-B14F-4D97-AF65-F5344CB8AC3E}">
        <p14:creationId xmlns:p14="http://schemas.microsoft.com/office/powerpoint/2010/main" val="3674750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B499D78-0D6B-0D4F-5CDE-36BCB964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60F0C-F7E0-F500-7466-9A58D4F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12" name="Picture Placeholder 11" descr="A group of kittens in a basket&#10;&#10;Description automatically generated">
            <a:extLst>
              <a:ext uri="{FF2B5EF4-FFF2-40B4-BE49-F238E27FC236}">
                <a16:creationId xmlns:a16="http://schemas.microsoft.com/office/drawing/2014/main" id="{F4949089-0C60-9E50-7A96-0F72F4190D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674" b="19674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D087D6-A14F-0D8C-6406-632F88876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Often unit cost is not linear as quantity goes up</a:t>
            </a:r>
          </a:p>
          <a:p>
            <a:r>
              <a:rPr lang="en-US" dirty="0"/>
              <a:t>Don’t get greedy!</a:t>
            </a:r>
          </a:p>
        </p:txBody>
      </p:sp>
    </p:spTree>
    <p:extLst>
      <p:ext uri="{BB962C8B-B14F-4D97-AF65-F5344CB8AC3E}">
        <p14:creationId xmlns:p14="http://schemas.microsoft.com/office/powerpoint/2010/main" val="3200986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6D54F8-E4AE-ECAF-47BE-A57889C0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Save Money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F3B75-08AA-F18F-24CB-CAA1401A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33B8AB-9643-0D56-D83D-C26CEA0C1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Before committing to a large run, sample and prototype</a:t>
            </a:r>
          </a:p>
          <a:p>
            <a:r>
              <a:rPr lang="en-US" dirty="0"/>
              <a:t>Budget this into your run</a:t>
            </a:r>
          </a:p>
          <a:p>
            <a:r>
              <a:rPr lang="en-US" dirty="0"/>
              <a:t>Some fabs won’t let you make big orders until you run a proto run!</a:t>
            </a:r>
          </a:p>
        </p:txBody>
      </p:sp>
      <p:pic>
        <p:nvPicPr>
          <p:cNvPr id="10" name="Picture 9" descr="A person smiling at a glowing device&#10;&#10;Description automatically generated">
            <a:extLst>
              <a:ext uri="{FF2B5EF4-FFF2-40B4-BE49-F238E27FC236}">
                <a16:creationId xmlns:a16="http://schemas.microsoft.com/office/drawing/2014/main" id="{AB248ED0-CB5D-6797-4822-68B81FD9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84" y="746871"/>
            <a:ext cx="2841004" cy="49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76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worked on my computer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6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F7AA-1094-5508-0506-B30BCC3A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9AC37-EA8B-B285-796F-387E977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B911B-DC02-A1D7-5F3C-F2C3D2D9C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48266" y="2361690"/>
            <a:ext cx="8637134" cy="2492351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I finished my badge design!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Now how do I get a bunch of these made?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And how do I get them out to people?</a:t>
            </a:r>
          </a:p>
        </p:txBody>
      </p:sp>
    </p:spTree>
    <p:extLst>
      <p:ext uri="{BB962C8B-B14F-4D97-AF65-F5344CB8AC3E}">
        <p14:creationId xmlns:p14="http://schemas.microsoft.com/office/powerpoint/2010/main" val="1802311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3D28A6-6279-BA6D-1E6E-64124E73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15693-0888-E5DC-59ED-A8C2D052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37E04F-4721-F501-EFBA-2D002AB379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Consider adding test points that are easy to locate and connect to</a:t>
            </a:r>
          </a:p>
          <a:p>
            <a:r>
              <a:rPr lang="en-US" dirty="0"/>
              <a:t>Consider creating a jig for programming and testing</a:t>
            </a:r>
          </a:p>
          <a:p>
            <a:endParaRPr lang="en-US" dirty="0"/>
          </a:p>
          <a:p>
            <a:r>
              <a:rPr lang="en-US" dirty="0"/>
              <a:t>A test plan helps with keeping your sanity</a:t>
            </a:r>
          </a:p>
        </p:txBody>
      </p:sp>
      <p:pic>
        <p:nvPicPr>
          <p:cNvPr id="8" name="Picture 7" descr="A white electronic device with metal parts&#10;&#10;Description automatically generated">
            <a:extLst>
              <a:ext uri="{FF2B5EF4-FFF2-40B4-BE49-F238E27FC236}">
                <a16:creationId xmlns:a16="http://schemas.microsoft.com/office/drawing/2014/main" id="{FFDF3AE0-8987-74F7-F0F4-A6AA646D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972" y="2365078"/>
            <a:ext cx="5052390" cy="26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62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929D-E357-EC8D-4BD8-B81DA5A08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Bodges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C5F4B-1279-57C5-6923-BCCF0440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31</a:t>
            </a:fld>
            <a:endParaRPr lang="en-US" noProof="0"/>
          </a:p>
        </p:txBody>
      </p:sp>
      <p:pic>
        <p:nvPicPr>
          <p:cNvPr id="6" name="Picture 5" descr="A green circuit board with wires and wires&#10;&#10;Description automatically generated">
            <a:extLst>
              <a:ext uri="{FF2B5EF4-FFF2-40B4-BE49-F238E27FC236}">
                <a16:creationId xmlns:a16="http://schemas.microsoft.com/office/drawing/2014/main" id="{90230A20-C03F-F73A-16AE-492E2141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26" r="-1" b="8290"/>
          <a:stretch/>
        </p:blipFill>
        <p:spPr>
          <a:xfrm>
            <a:off x="4110087" y="1444649"/>
            <a:ext cx="7548513" cy="4579079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B27BA-00E7-902E-05EB-2B5F08005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>
            <a:normAutofit/>
          </a:bodyPr>
          <a:lstStyle/>
          <a:p>
            <a:r>
              <a:rPr lang="en-US" dirty="0"/>
              <a:t>Can you cut and jump issues?</a:t>
            </a:r>
          </a:p>
          <a:p>
            <a:r>
              <a:rPr lang="en-US" dirty="0"/>
              <a:t>What happens if you need to scrap part of a run, do you have time?</a:t>
            </a:r>
          </a:p>
        </p:txBody>
      </p:sp>
    </p:spTree>
    <p:extLst>
      <p:ext uri="{BB962C8B-B14F-4D97-AF65-F5344CB8AC3E}">
        <p14:creationId xmlns:p14="http://schemas.microsoft.com/office/powerpoint/2010/main" val="409747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C622-F9DB-036A-7B12-0DAE8F9E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15322-F9C4-AF81-9322-EED73E89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7" name="Picture Placeholder 6" descr="A cat wearing a hoodie and typing on a keyboard&#10;&#10;Description automatically generated">
            <a:extLst>
              <a:ext uri="{FF2B5EF4-FFF2-40B4-BE49-F238E27FC236}">
                <a16:creationId xmlns:a16="http://schemas.microsoft.com/office/drawing/2014/main" id="{3D7CA4AD-C850-C8BE-9B37-116FCCD2E51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674" b="1967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03244-59F2-017A-03EE-3F767858B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Try to always have a system test mode</a:t>
            </a:r>
          </a:p>
          <a:p>
            <a:r>
              <a:rPr lang="en-US" dirty="0"/>
              <a:t>Test each part of the system in turn</a:t>
            </a:r>
          </a:p>
          <a:p>
            <a:r>
              <a:rPr lang="en-US" dirty="0"/>
              <a:t>Tests should try to be independent</a:t>
            </a:r>
          </a:p>
          <a:p>
            <a:r>
              <a:rPr lang="en-US" dirty="0"/>
              <a:t>Ship the test mode!</a:t>
            </a:r>
          </a:p>
        </p:txBody>
      </p:sp>
    </p:spTree>
    <p:extLst>
      <p:ext uri="{BB962C8B-B14F-4D97-AF65-F5344CB8AC3E}">
        <p14:creationId xmlns:p14="http://schemas.microsoft.com/office/powerpoint/2010/main" val="1611314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bags or laser cut foam?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0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8773AF-1758-9F9E-3ABF-2E9068B2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vs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4E9BD-24F4-601D-414A-265A7940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4F3C9B-D42A-8C15-D18F-1F9DC4C92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WOW factor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ADA21E-BD16-49AE-15F8-55C37BD0D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CHEAP factor</a:t>
            </a:r>
          </a:p>
        </p:txBody>
      </p:sp>
      <p:pic>
        <p:nvPicPr>
          <p:cNvPr id="11" name="Content Placeholder 10" descr="A box with a circuit board and many different components&#10;&#10;Description automatically generated with medium confidence">
            <a:extLst>
              <a:ext uri="{FF2B5EF4-FFF2-40B4-BE49-F238E27FC236}">
                <a16:creationId xmlns:a16="http://schemas.microsoft.com/office/drawing/2014/main" id="{F918C458-1F03-72B0-9E92-7075718FFB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1100" y="2505075"/>
            <a:ext cx="3684588" cy="3684588"/>
          </a:xfrm>
        </p:spPr>
      </p:pic>
      <p:pic>
        <p:nvPicPr>
          <p:cNvPr id="13" name="Content Placeholder 12" descr="A bag of electronic components&#10;&#10;Description automatically generated">
            <a:extLst>
              <a:ext uri="{FF2B5EF4-FFF2-40B4-BE49-F238E27FC236}">
                <a16:creationId xmlns:a16="http://schemas.microsoft.com/office/drawing/2014/main" id="{4A3799FA-4150-CA86-688A-513C7159FE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24712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1733938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5DCCF6-C428-1090-CF13-2B4468C6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and Shipping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80B24-823F-3276-8442-ED59BD3F3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12" name="Picture Placeholder 11" descr="Boxes on a conveyor belt&#10;&#10;Description automatically generated">
            <a:extLst>
              <a:ext uri="{FF2B5EF4-FFF2-40B4-BE49-F238E27FC236}">
                <a16:creationId xmlns:a16="http://schemas.microsoft.com/office/drawing/2014/main" id="{D9B09BC4-6277-E7BD-225A-2D0B95A2D7F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674" b="19674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6FACDB-FC3B-6D86-905B-DB24BCC28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Can you slap a label on it and ship it?</a:t>
            </a:r>
          </a:p>
          <a:p>
            <a:r>
              <a:rPr lang="en-US" dirty="0"/>
              <a:t>Will it need more packaging before it can get to the end user?</a:t>
            </a:r>
          </a:p>
        </p:txBody>
      </p:sp>
    </p:spTree>
    <p:extLst>
      <p:ext uri="{BB962C8B-B14F-4D97-AF65-F5344CB8AC3E}">
        <p14:creationId xmlns:p14="http://schemas.microsoft.com/office/powerpoint/2010/main" val="3732564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Slinging badges out of a backpack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1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D518107-EF90-E417-57E7-BC05E3BD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Selling Badges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9E332-302F-8B64-6BC0-9BA27798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37</a:t>
            </a:fld>
            <a:endParaRPr lang="en-US" noProof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A8FEE2B-6767-18E5-D441-5A710C5D0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/>
          <a:lstStyle/>
          <a:p>
            <a:r>
              <a:rPr lang="en-US" dirty="0"/>
              <a:t>Sell via a marketplace?</a:t>
            </a:r>
          </a:p>
          <a:p>
            <a:r>
              <a:rPr lang="en-US" dirty="0"/>
              <a:t>Sell via your own website?</a:t>
            </a:r>
          </a:p>
          <a:p>
            <a:r>
              <a:rPr lang="en-US" dirty="0"/>
              <a:t>Sell via a trench coat near the pool?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42D67EB-DB56-06C3-0AB6-F41270CD96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6089" r="-1" b="4040"/>
          <a:stretch/>
        </p:blipFill>
        <p:spPr>
          <a:xfrm>
            <a:off x="6474163" y="1517715"/>
            <a:ext cx="5184437" cy="4659248"/>
          </a:xfrm>
          <a:noFill/>
        </p:spPr>
      </p:pic>
    </p:spTree>
    <p:extLst>
      <p:ext uri="{BB962C8B-B14F-4D97-AF65-F5344CB8AC3E}">
        <p14:creationId xmlns:p14="http://schemas.microsoft.com/office/powerpoint/2010/main" val="2710232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F1EA-49CF-7070-1212-085A898C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88C105-9D34-2F50-FBA9-11892DC6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38</a:t>
            </a:fld>
            <a:endParaRPr lang="en-US" noProof="0" dirty="0"/>
          </a:p>
        </p:txBody>
      </p:sp>
      <p:pic>
        <p:nvPicPr>
          <p:cNvPr id="7" name="Content Placeholder 6" descr="A paper with numbers and a pen on a table&#10;&#10;Description automatically generated">
            <a:extLst>
              <a:ext uri="{FF2B5EF4-FFF2-40B4-BE49-F238E27FC236}">
                <a16:creationId xmlns:a16="http://schemas.microsoft.com/office/drawing/2014/main" id="{BF3744C9-F9CA-4D64-F5F3-DDBE83B85C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5644" y="1517650"/>
            <a:ext cx="4659313" cy="465931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2966F0-F032-04DA-9992-4B8CE2960F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Do you need to collect taxes?</a:t>
            </a:r>
          </a:p>
          <a:p>
            <a:r>
              <a:rPr lang="en-US" dirty="0"/>
              <a:t>Are you sure?</a:t>
            </a:r>
          </a:p>
        </p:txBody>
      </p:sp>
    </p:spTree>
    <p:extLst>
      <p:ext uri="{BB962C8B-B14F-4D97-AF65-F5344CB8AC3E}">
        <p14:creationId xmlns:p14="http://schemas.microsoft.com/office/powerpoint/2010/main" val="2913225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B6E7-DC83-6B51-F576-B172C2F3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Returns and Angry Customers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97CD7-EA80-02E3-2514-8DC53DA3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39</a:t>
            </a:fld>
            <a:endParaRPr lang="en-US" noProof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38AC041-AE9C-C337-2D48-3DF6C7E6A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/>
          <a:lstStyle/>
          <a:p>
            <a:r>
              <a:rPr lang="en-US" dirty="0"/>
              <a:t>What did you promise vs what did you deliver?</a:t>
            </a:r>
          </a:p>
          <a:p>
            <a:r>
              <a:rPr lang="en-US" dirty="0"/>
              <a:t>If a customer breaks it, will you fix it?</a:t>
            </a:r>
          </a:p>
        </p:txBody>
      </p:sp>
      <p:pic>
        <p:nvPicPr>
          <p:cNvPr id="7" name="Content Placeholder 6" descr="A group of kids holding electronic devices&#10;&#10;Description automatically generated">
            <a:extLst>
              <a:ext uri="{FF2B5EF4-FFF2-40B4-BE49-F238E27FC236}">
                <a16:creationId xmlns:a16="http://schemas.microsoft.com/office/drawing/2014/main" id="{D17E02BF-EF8E-1E6C-052D-A48820326F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-1" b="10129"/>
          <a:stretch/>
        </p:blipFill>
        <p:spPr>
          <a:xfrm>
            <a:off x="6474163" y="1517715"/>
            <a:ext cx="5184437" cy="4659248"/>
          </a:xfrm>
          <a:noFill/>
        </p:spPr>
      </p:pic>
    </p:spTree>
    <p:extLst>
      <p:ext uri="{BB962C8B-B14F-4D97-AF65-F5344CB8AC3E}">
        <p14:creationId xmlns:p14="http://schemas.microsoft.com/office/powerpoint/2010/main" val="45104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is complete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en-US" dirty="0" err="1"/>
              <a:t>go</a:t>
            </a:r>
            <a:r>
              <a:rPr lang="en-US" dirty="0"/>
              <a:t> gadget badge building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7E7C296F-4556-CE18-8DBB-8493CC0A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08" y="536589"/>
            <a:ext cx="4866424" cy="324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for the Future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year will be awesome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6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315A0DF-C987-18A6-2E76-86AE0F2AB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After Action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B68EF-9851-6816-3E48-E47EC1B3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41</a:t>
            </a:fld>
            <a:endParaRPr lang="en-US" noProof="0"/>
          </a:p>
        </p:txBody>
      </p:sp>
      <p:pic>
        <p:nvPicPr>
          <p:cNvPr id="8" name="Picture 7" descr="A person writing on a whiteboard&#10;&#10;Description automatically generated">
            <a:extLst>
              <a:ext uri="{FF2B5EF4-FFF2-40B4-BE49-F238E27FC236}">
                <a16:creationId xmlns:a16="http://schemas.microsoft.com/office/drawing/2014/main" id="{690D8DEF-3534-1325-F5A7-3683F24D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" r="-1" b="39314"/>
          <a:stretch/>
        </p:blipFill>
        <p:spPr>
          <a:xfrm>
            <a:off x="4110087" y="1444649"/>
            <a:ext cx="7548513" cy="4579079"/>
          </a:xfrm>
          <a:prstGeom prst="rect">
            <a:avLst/>
          </a:prstGeom>
          <a:noFill/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FE8F62C-7876-911E-8242-7575AA3B0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/>
          <a:p>
            <a:r>
              <a:rPr lang="en-US" dirty="0"/>
              <a:t>What worked and what did not?</a:t>
            </a:r>
          </a:p>
          <a:p>
            <a:r>
              <a:rPr lang="en-US" dirty="0"/>
              <a:t>Take notes, keep those notes</a:t>
            </a:r>
          </a:p>
          <a:p>
            <a:endParaRPr lang="en-US" dirty="0"/>
          </a:p>
          <a:p>
            <a:r>
              <a:rPr lang="en-US" dirty="0"/>
              <a:t>Next year is always better!</a:t>
            </a:r>
          </a:p>
        </p:txBody>
      </p:sp>
    </p:spTree>
    <p:extLst>
      <p:ext uri="{BB962C8B-B14F-4D97-AF65-F5344CB8AC3E}">
        <p14:creationId xmlns:p14="http://schemas.microsoft.com/office/powerpoint/2010/main" val="1310660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A13A-060C-E409-51AE-F9B4E71E7CB4}"/>
              </a:ext>
            </a:extLst>
          </p:cNvPr>
          <p:cNvSpPr txBox="1"/>
          <p:nvPr/>
        </p:nvSpPr>
        <p:spPr>
          <a:xfrm>
            <a:off x="6413500" y="4817533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@hamster on Twitter</a:t>
            </a:r>
          </a:p>
          <a:p>
            <a:r>
              <a:rPr lang="en-US" sz="2800" dirty="0">
                <a:solidFill>
                  <a:schemeClr val="bg1"/>
                </a:solidFill>
              </a:rPr>
              <a:t>github.com/hamster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pcbhamster</a:t>
            </a:r>
            <a:r>
              <a:rPr lang="en-US" sz="2800" dirty="0">
                <a:solidFill>
                  <a:schemeClr val="bg1"/>
                </a:solidFill>
              </a:rPr>
              <a:t> on Discord</a:t>
            </a: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3C15D6-2312-9F7D-ABBA-D576E7EE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Pre-Production Checks!</a:t>
            </a:r>
          </a:p>
        </p:txBody>
      </p:sp>
      <p:pic>
        <p:nvPicPr>
          <p:cNvPr id="17" name="Picture Placeholder 16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B9A83A8F-7EDA-CE67-7A58-AE5C8D7C0F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221" r="18221"/>
          <a:stretch>
            <a:fillRect/>
          </a:stretch>
        </p:blipFill>
        <p:spPr/>
      </p:pic>
      <p:pic>
        <p:nvPicPr>
          <p:cNvPr id="19" name="Picture Placeholder 1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FEB76A8-C221-F9BB-58B2-7AF9C40205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583" r="16583"/>
          <a:stretch>
            <a:fillRect/>
          </a:stretch>
        </p:blipFill>
        <p:spPr/>
      </p:pic>
      <p:pic>
        <p:nvPicPr>
          <p:cNvPr id="21" name="Picture Placeholder 20" descr="A person in a blue jacket holding a pen&#10;&#10;Description automatically generated">
            <a:extLst>
              <a:ext uri="{FF2B5EF4-FFF2-40B4-BE49-F238E27FC236}">
                <a16:creationId xmlns:a16="http://schemas.microsoft.com/office/drawing/2014/main" id="{C5E0FD72-78B8-B113-061D-6CC0F8E484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625" r="16625"/>
          <a:stretch>
            <a:fillRect/>
          </a:stretch>
        </p:blipFill>
        <p:spPr/>
      </p:pic>
      <p:pic>
        <p:nvPicPr>
          <p:cNvPr id="23" name="Picture Placeholder 22" descr="A red sign with white text&#10;&#10;Description automatically generated">
            <a:extLst>
              <a:ext uri="{FF2B5EF4-FFF2-40B4-BE49-F238E27FC236}">
                <a16:creationId xmlns:a16="http://schemas.microsoft.com/office/drawing/2014/main" id="{4F8E4834-F41E-9D5D-3E6B-4D470AACBF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>
            <a:fillRect/>
          </a:stretch>
        </p:blipFill>
        <p:spPr/>
      </p:pic>
      <p:pic>
        <p:nvPicPr>
          <p:cNvPr id="25" name="Picture Placeholder 24" descr="A person holding a screwdriver&#10;&#10;Description automatically generated">
            <a:extLst>
              <a:ext uri="{FF2B5EF4-FFF2-40B4-BE49-F238E27FC236}">
                <a16:creationId xmlns:a16="http://schemas.microsoft.com/office/drawing/2014/main" id="{7288418A-D6D6-CB54-AA91-AA457F86D93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15818" r="15818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3C60C9-AC8C-76A4-1AF6-DE414F01DA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Did you run ERC/DRC?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35C1EB-82B7-70C6-FB26-22ED4CD7A5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Did you make a prototype?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372D55-EBC5-2708-CF26-1B7C097391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Can you actually build it?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3F50B5C-6B32-9473-0F61-CF99FBC6F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Can you actually source all the parts?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0E31CA2-7799-C1E0-B019-E8DDB9EB73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Can you test/diagnose it?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E0CB-96D2-CCA7-19ED-291A89D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323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86E95DE-C8C0-2581-6682-A7AC2A8B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DRC/ERC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C1AC66-7C46-BC9C-8E75-8A8BE4F5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16" name="Picture 15" descr="A computer with yellow sticky notes on it&#10;&#10;Description automatically generated">
            <a:extLst>
              <a:ext uri="{FF2B5EF4-FFF2-40B4-BE49-F238E27FC236}">
                <a16:creationId xmlns:a16="http://schemas.microsoft.com/office/drawing/2014/main" id="{1F70993E-0F79-D070-A38E-56227C45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0" r="-1" b="7617"/>
          <a:stretch/>
        </p:blipFill>
        <p:spPr>
          <a:xfrm>
            <a:off x="4110087" y="1444649"/>
            <a:ext cx="7548513" cy="4579079"/>
          </a:xfrm>
          <a:prstGeom prst="rect">
            <a:avLst/>
          </a:prstGeom>
          <a:noFill/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05B6419-FC6A-31EB-DD39-EF9475953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>
            <a:normAutofit/>
          </a:bodyPr>
          <a:lstStyle/>
          <a:p>
            <a:r>
              <a:rPr lang="en-US" dirty="0"/>
              <a:t>Always run Design/Electrical Rules Check</a:t>
            </a:r>
          </a:p>
          <a:p>
            <a:r>
              <a:rPr lang="en-US" dirty="0"/>
              <a:t>Don’t ignore errors unless you are really sure about them</a:t>
            </a:r>
          </a:p>
          <a:p>
            <a:endParaRPr lang="en-US" dirty="0"/>
          </a:p>
          <a:p>
            <a:r>
              <a:rPr lang="en-US" dirty="0"/>
              <a:t>Really, run DRC</a:t>
            </a:r>
          </a:p>
          <a:p>
            <a:r>
              <a:rPr lang="en-US" dirty="0"/>
              <a:t>Print out ‘Run DRC’ and tape it to your monitor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Don’t forget to run DRC.</a:t>
            </a:r>
          </a:p>
        </p:txBody>
      </p:sp>
    </p:spTree>
    <p:extLst>
      <p:ext uri="{BB962C8B-B14F-4D97-AF65-F5344CB8AC3E}">
        <p14:creationId xmlns:p14="http://schemas.microsoft.com/office/powerpoint/2010/main" val="72786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86E95DE-C8C0-2581-6682-A7AC2A8B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Prototypes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C1AC66-7C46-BC9C-8E75-8A8BE4F5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3" name="Picture 2" descr="A smoke coming out of a circuit board&#10;&#10;Description automatically generated">
            <a:extLst>
              <a:ext uri="{FF2B5EF4-FFF2-40B4-BE49-F238E27FC236}">
                <a16:creationId xmlns:a16="http://schemas.microsoft.com/office/drawing/2014/main" id="{C516C22D-C615-AC6B-4014-21C34097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39" r="-1" b="-1"/>
          <a:stretch/>
        </p:blipFill>
        <p:spPr>
          <a:xfrm>
            <a:off x="4110087" y="1444649"/>
            <a:ext cx="7548513" cy="4579079"/>
          </a:xfrm>
          <a:prstGeom prst="rect">
            <a:avLst/>
          </a:prstGeom>
          <a:noFill/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05B6419-FC6A-31EB-DD39-EF9475953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>
            <a:normAutofit/>
          </a:bodyPr>
          <a:lstStyle/>
          <a:p>
            <a:r>
              <a:rPr lang="en-US" dirty="0"/>
              <a:t>Not always needed, but… a good idea.</a:t>
            </a:r>
          </a:p>
          <a:p>
            <a:r>
              <a:rPr lang="en-US" dirty="0"/>
              <a:t>Better to fix once than need to </a:t>
            </a:r>
            <a:r>
              <a:rPr lang="en-US" dirty="0" err="1"/>
              <a:t>bodge</a:t>
            </a:r>
            <a:r>
              <a:rPr lang="en-US" dirty="0"/>
              <a:t> on 100 badges</a:t>
            </a:r>
          </a:p>
          <a:p>
            <a:r>
              <a:rPr lang="en-US" dirty="0"/>
              <a:t>I suggest you hand it off to someone bad with electronics to see if fails</a:t>
            </a:r>
          </a:p>
        </p:txBody>
      </p:sp>
    </p:spTree>
    <p:extLst>
      <p:ext uri="{BB962C8B-B14F-4D97-AF65-F5344CB8AC3E}">
        <p14:creationId xmlns:p14="http://schemas.microsoft.com/office/powerpoint/2010/main" val="28805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86E95DE-C8C0-2581-6682-A7AC2A8B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Can you build it?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C1AC66-7C46-BC9C-8E75-8A8BE4F5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4" name="Picture 3" descr="A group of children working on a toy car&#10;&#10;Description automatically generated">
            <a:extLst>
              <a:ext uri="{FF2B5EF4-FFF2-40B4-BE49-F238E27FC236}">
                <a16:creationId xmlns:a16="http://schemas.microsoft.com/office/drawing/2014/main" id="{AC7EEDAD-715C-D815-AD22-E5E3F6A2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0129"/>
          <a:stretch/>
        </p:blipFill>
        <p:spPr>
          <a:xfrm>
            <a:off x="443365" y="1517715"/>
            <a:ext cx="5184437" cy="4659248"/>
          </a:xfrm>
          <a:prstGeom prst="rect">
            <a:avLst/>
          </a:prstGeom>
          <a:noFill/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05B6419-FC6A-31EB-DD39-EF9475953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always looks bigger on your computer</a:t>
            </a:r>
          </a:p>
          <a:p>
            <a:pPr marL="0" indent="0">
              <a:buNone/>
            </a:pPr>
            <a:r>
              <a:rPr lang="en-US" dirty="0"/>
              <a:t>Can you actually fit your screwdriver in there?</a:t>
            </a:r>
          </a:p>
          <a:p>
            <a:pPr marL="0" indent="0">
              <a:buNone/>
            </a:pPr>
            <a:r>
              <a:rPr lang="en-US" dirty="0"/>
              <a:t>Are you violating the laws of physics?</a:t>
            </a:r>
          </a:p>
        </p:txBody>
      </p:sp>
    </p:spTree>
    <p:extLst>
      <p:ext uri="{BB962C8B-B14F-4D97-AF65-F5344CB8AC3E}">
        <p14:creationId xmlns:p14="http://schemas.microsoft.com/office/powerpoint/2010/main" val="241096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86E95DE-C8C0-2581-6682-A7AC2A8B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Buying parts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C1AC66-7C46-BC9C-8E75-8A8BE4F5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05B6419-FC6A-31EB-DD39-EF9475953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>
            <a:normAutofit/>
          </a:bodyPr>
          <a:lstStyle/>
          <a:p>
            <a:r>
              <a:rPr lang="en-US" dirty="0"/>
              <a:t>Can you buy the needed parts?</a:t>
            </a:r>
          </a:p>
          <a:p>
            <a:r>
              <a:rPr lang="en-US" dirty="0"/>
              <a:t>What does the lead time look like?</a:t>
            </a:r>
          </a:p>
          <a:p>
            <a:r>
              <a:rPr lang="en-US" dirty="0"/>
              <a:t>Are the prices actually reasonable?</a:t>
            </a:r>
          </a:p>
        </p:txBody>
      </p:sp>
      <p:pic>
        <p:nvPicPr>
          <p:cNvPr id="3" name="Picture 2" descr="A hand holding a tablet with a screen showing screws&#10;&#10;Description automatically generated">
            <a:extLst>
              <a:ext uri="{FF2B5EF4-FFF2-40B4-BE49-F238E27FC236}">
                <a16:creationId xmlns:a16="http://schemas.microsoft.com/office/drawing/2014/main" id="{D89366D4-BC43-08F6-E21B-FA710CE5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673" r="1" b="16815"/>
          <a:stretch/>
        </p:blipFill>
        <p:spPr>
          <a:xfrm>
            <a:off x="3964290" y="1444649"/>
            <a:ext cx="7694310" cy="4579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57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2632</TotalTime>
  <Words>1256</Words>
  <Application>Microsoft Office PowerPoint</Application>
  <PresentationFormat>Widescreen</PresentationFormat>
  <Paragraphs>249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Tomorrow</vt:lpstr>
      <vt:lpstr>Trade Gothic LT Pro</vt:lpstr>
      <vt:lpstr>Trebuchet MS</vt:lpstr>
      <vt:lpstr>Office Theme</vt:lpstr>
      <vt:lpstr>Getting to Delivery</vt:lpstr>
      <vt:lpstr>PowerPoint Presentation</vt:lpstr>
      <vt:lpstr>Overview</vt:lpstr>
      <vt:lpstr>Design is complete</vt:lpstr>
      <vt:lpstr>Pre-Production Checks!</vt:lpstr>
      <vt:lpstr>DRC/ERC</vt:lpstr>
      <vt:lpstr>Prototypes</vt:lpstr>
      <vt:lpstr>Can you build it?</vt:lpstr>
      <vt:lpstr>Buying parts</vt:lpstr>
      <vt:lpstr>Is it testable?</vt:lpstr>
      <vt:lpstr>Production Planning</vt:lpstr>
      <vt:lpstr>Production Planning</vt:lpstr>
      <vt:lpstr>Build Quantity Selector</vt:lpstr>
      <vt:lpstr>Manual Labor</vt:lpstr>
      <vt:lpstr>Small Runs</vt:lpstr>
      <vt:lpstr>Small Runs</vt:lpstr>
      <vt:lpstr>Medium Runs</vt:lpstr>
      <vt:lpstr>Medium Runs</vt:lpstr>
      <vt:lpstr>Big Runs</vt:lpstr>
      <vt:lpstr>Big Runs</vt:lpstr>
      <vt:lpstr>Working With Vendors</vt:lpstr>
      <vt:lpstr>Keys to Good Vendor Interactions</vt:lpstr>
      <vt:lpstr>Design for Manufacturing</vt:lpstr>
      <vt:lpstr>Delays</vt:lpstr>
      <vt:lpstr>Quality</vt:lpstr>
      <vt:lpstr>Parts Sourcing Options</vt:lpstr>
      <vt:lpstr>Costing</vt:lpstr>
      <vt:lpstr>Prototypes Save Money</vt:lpstr>
      <vt:lpstr>Testing</vt:lpstr>
      <vt:lpstr>Planning for Testing</vt:lpstr>
      <vt:lpstr>Bodges</vt:lpstr>
      <vt:lpstr>Automated Testing</vt:lpstr>
      <vt:lpstr>Packaging</vt:lpstr>
      <vt:lpstr>Cost vs Presentation</vt:lpstr>
      <vt:lpstr>Packaging and Shipping</vt:lpstr>
      <vt:lpstr>Selling</vt:lpstr>
      <vt:lpstr>Selling Badges</vt:lpstr>
      <vt:lpstr>Taxes</vt:lpstr>
      <vt:lpstr>Returns and Angry Customers</vt:lpstr>
      <vt:lpstr>Thinking for the Future</vt:lpstr>
      <vt:lpstr>After Action Reports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B</dc:creator>
  <cp:lastModifiedBy>Steve B</cp:lastModifiedBy>
  <cp:revision>3</cp:revision>
  <dcterms:created xsi:type="dcterms:W3CDTF">2024-08-08T14:33:03Z</dcterms:created>
  <dcterms:modified xsi:type="dcterms:W3CDTF">2024-08-10T10:39:43Z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